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9" r:id="rId12"/>
    <p:sldId id="270" r:id="rId13"/>
    <p:sldId id="272" r:id="rId14"/>
    <p:sldId id="275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0B6EE9E-82B2-4906-B3BC-9FACC4222871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B190BE-07FC-44D7-BF1D-310C4FEA9E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hyperlink" Target="http://chemistry.ru/course/content/3DHTML/15-065-izopenten1-2d.htm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hemistry.ru/course/content/3DHTML/15-065-penten2-2d.htm" TargetMode="External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gif"/><Relationship Id="rId13" Type="http://schemas.openxmlformats.org/officeDocument/2006/relationships/image" Target="../media/image66.gif"/><Relationship Id="rId3" Type="http://schemas.openxmlformats.org/officeDocument/2006/relationships/image" Target="../media/image56.gif"/><Relationship Id="rId7" Type="http://schemas.openxmlformats.org/officeDocument/2006/relationships/image" Target="../media/image60.gif"/><Relationship Id="rId12" Type="http://schemas.openxmlformats.org/officeDocument/2006/relationships/image" Target="../media/image65.gif"/><Relationship Id="rId2" Type="http://schemas.openxmlformats.org/officeDocument/2006/relationships/image" Target="../media/image55.gif"/><Relationship Id="rId16" Type="http://schemas.openxmlformats.org/officeDocument/2006/relationships/image" Target="../media/image6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gif"/><Relationship Id="rId11" Type="http://schemas.openxmlformats.org/officeDocument/2006/relationships/image" Target="../media/image64.gif"/><Relationship Id="rId5" Type="http://schemas.openxmlformats.org/officeDocument/2006/relationships/image" Target="../media/image58.gif"/><Relationship Id="rId15" Type="http://schemas.openxmlformats.org/officeDocument/2006/relationships/image" Target="../media/image68.gif"/><Relationship Id="rId10" Type="http://schemas.openxmlformats.org/officeDocument/2006/relationships/image" Target="../media/image63.gif"/><Relationship Id="rId4" Type="http://schemas.openxmlformats.org/officeDocument/2006/relationships/image" Target="../media/image57.gif"/><Relationship Id="rId9" Type="http://schemas.openxmlformats.org/officeDocument/2006/relationships/image" Target="../media/image62.gif"/><Relationship Id="rId14" Type="http://schemas.openxmlformats.org/officeDocument/2006/relationships/image" Target="../media/image67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gif"/><Relationship Id="rId3" Type="http://schemas.openxmlformats.org/officeDocument/2006/relationships/image" Target="../media/image70.jpeg"/><Relationship Id="rId7" Type="http://schemas.openxmlformats.org/officeDocument/2006/relationships/image" Target="../media/image74.gif"/><Relationship Id="rId2" Type="http://schemas.openxmlformats.org/officeDocument/2006/relationships/hyperlink" Target="http://chemistry.ru/course/content/models/aroma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gif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gif"/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gif"/><Relationship Id="rId4" Type="http://schemas.openxmlformats.org/officeDocument/2006/relationships/image" Target="../media/image89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gif"/><Relationship Id="rId3" Type="http://schemas.openxmlformats.org/officeDocument/2006/relationships/image" Target="../media/image91.gif"/><Relationship Id="rId7" Type="http://schemas.openxmlformats.org/officeDocument/2006/relationships/image" Target="../media/image95.gif"/><Relationship Id="rId2" Type="http://schemas.openxmlformats.org/officeDocument/2006/relationships/hyperlink" Target="http://chemistry.ru/course/content/scientist/section/paragraph33/theor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gif"/><Relationship Id="rId5" Type="http://schemas.openxmlformats.org/officeDocument/2006/relationships/image" Target="../media/image93.gif"/><Relationship Id="rId4" Type="http://schemas.openxmlformats.org/officeDocument/2006/relationships/image" Target="../media/image92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gif"/><Relationship Id="rId13" Type="http://schemas.openxmlformats.org/officeDocument/2006/relationships/image" Target="../media/image108.gif"/><Relationship Id="rId18" Type="http://schemas.openxmlformats.org/officeDocument/2006/relationships/image" Target="../media/image113.gif"/><Relationship Id="rId3" Type="http://schemas.openxmlformats.org/officeDocument/2006/relationships/image" Target="../media/image98.gif"/><Relationship Id="rId7" Type="http://schemas.openxmlformats.org/officeDocument/2006/relationships/image" Target="../media/image102.gif"/><Relationship Id="rId12" Type="http://schemas.openxmlformats.org/officeDocument/2006/relationships/image" Target="../media/image107.gif"/><Relationship Id="rId17" Type="http://schemas.openxmlformats.org/officeDocument/2006/relationships/image" Target="../media/image112.gif"/><Relationship Id="rId2" Type="http://schemas.openxmlformats.org/officeDocument/2006/relationships/image" Target="../media/image97.gif"/><Relationship Id="rId16" Type="http://schemas.openxmlformats.org/officeDocument/2006/relationships/image" Target="../media/image1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gif"/><Relationship Id="rId11" Type="http://schemas.openxmlformats.org/officeDocument/2006/relationships/image" Target="../media/image106.gif"/><Relationship Id="rId5" Type="http://schemas.openxmlformats.org/officeDocument/2006/relationships/image" Target="../media/image100.gif"/><Relationship Id="rId15" Type="http://schemas.openxmlformats.org/officeDocument/2006/relationships/image" Target="../media/image110.gif"/><Relationship Id="rId10" Type="http://schemas.openxmlformats.org/officeDocument/2006/relationships/image" Target="../media/image105.gif"/><Relationship Id="rId4" Type="http://schemas.openxmlformats.org/officeDocument/2006/relationships/image" Target="../media/image99.gif"/><Relationship Id="rId9" Type="http://schemas.openxmlformats.org/officeDocument/2006/relationships/image" Target="../media/image104.gif"/><Relationship Id="rId14" Type="http://schemas.openxmlformats.org/officeDocument/2006/relationships/image" Target="../media/image109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gif"/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gif"/><Relationship Id="rId2" Type="http://schemas.openxmlformats.org/officeDocument/2006/relationships/image" Target="../media/image97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gif"/><Relationship Id="rId7" Type="http://schemas.openxmlformats.org/officeDocument/2006/relationships/image" Target="../media/image121.gif"/><Relationship Id="rId2" Type="http://schemas.openxmlformats.org/officeDocument/2006/relationships/image" Target="../media/image9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gif"/><Relationship Id="rId5" Type="http://schemas.openxmlformats.org/officeDocument/2006/relationships/image" Target="../media/image120.gif"/><Relationship Id="rId4" Type="http://schemas.openxmlformats.org/officeDocument/2006/relationships/image" Target="../media/image9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Relationship Id="rId9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Relationship Id="rId9" Type="http://schemas.openxmlformats.org/officeDocument/2006/relationships/image" Target="../media/image3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04665"/>
            <a:ext cx="853244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Углеводороды </a:t>
            </a:r>
            <a:endParaRPr lang="ru-RU" sz="2400" b="1" dirty="0"/>
          </a:p>
          <a:p>
            <a:endParaRPr lang="ru-RU" dirty="0" smtClean="0"/>
          </a:p>
          <a:p>
            <a:r>
              <a:rPr lang="ru-RU" dirty="0" smtClean="0"/>
              <a:t>Углеводороды (рис. 12.4) подразделяются на нециклические (ациклические) и циклические (алициклические).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scheme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66967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987824" y="5877272"/>
            <a:ext cx="698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</a:rPr>
              <a:t>Рисунок 12.4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Классификация углеводородов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3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9512" y="476672"/>
            <a:ext cx="882047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Конформеры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находятся в динамическом равновесии и превращаются друг в друга через нестабильные формы. Неустойчивость плоских циклов вызвана значительной деформацией валентных углов. При сохранении тетраэдрических валентных углов для циклогексана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возможны две устойчивые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конформации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 в форме кресла (а) и в форме ванны (б):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49" name="Рисунок 48" descr="scheme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852936"/>
            <a:ext cx="4950627" cy="17838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7904" y="5805264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Рисунок 12.5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" charset="-52"/>
              </a:rPr>
              <a:t>Алкены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" charset="-52"/>
              </a:rPr>
              <a:t>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" charset="-52"/>
              </a:rPr>
              <a:t>алкины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" charset="-52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121F48"/>
              </a:solidFill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Алкены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(олефины) – ненасыщенные ациклические углеводороды с одной двойной связью, общая формула гомологического ряда C</a:t>
            </a:r>
            <a:r>
              <a:rPr kumimoji="0" lang="ru-RU" sz="2000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Название образуется от углеводорода с наиболее длинной цепью, содержащей двойную связь, с добавлением суффикса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Цифрой указывается положение двойной связи. В табл. 12.3 приведены первые четыре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алкена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число изомеров которых увеличивается не только из-за изомерии скелета, но также изомерии положения двойной связи и геометрической изомерии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цис-транс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). Названия одновалентных радикалов получают добавлением -ил к названию соответствующего углеводорода, начиная нумерацию с атома со свободной валентностью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6" y="379900"/>
          <a:ext cx="9036495" cy="566255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012165"/>
                <a:gridCol w="3012165"/>
                <a:gridCol w="3012165"/>
              </a:tblGrid>
              <a:tr h="23240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Формула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Название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</a:tr>
              <a:tr h="232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углеводорода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изомера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изомера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</a:tr>
              <a:tr h="232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этен (этилен)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</a:tr>
              <a:tr h="232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пропен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</a:tr>
              <a:tr h="27453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бутен-1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цис-бутен-2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транс-бутен-2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2-метил-пропен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изобутен</a:t>
                      </a:r>
                      <a:r>
                        <a:rPr lang="ru-RU" sz="1800" dirty="0"/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/>
                </a:tc>
              </a:tr>
            </a:tbl>
          </a:graphicData>
        </a:graphic>
      </p:graphicFrame>
      <p:pic>
        <p:nvPicPr>
          <p:cNvPr id="17" name="Рисунок 16" descr="15-059-c2h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15-060-c3h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84784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15-062-etilen-2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052736"/>
            <a:ext cx="72008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15-063-propen-2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484784"/>
            <a:ext cx="1042789" cy="25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15-064-buten1-2d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1988840"/>
            <a:ext cx="144016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15-065-cysbuten2-2d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2708920"/>
            <a:ext cx="136815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15-065-transbuten2-2d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3645024"/>
            <a:ext cx="136815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15-065-izobuten2-2d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39952" y="5085184"/>
            <a:ext cx="10801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15-061-c4h8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59632" y="5229200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980728"/>
          <a:ext cx="9036495" cy="353006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012165"/>
                <a:gridCol w="3012165"/>
                <a:gridCol w="3012165"/>
              </a:tblGrid>
              <a:tr h="2326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пентен-1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пентен-2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3-метил-бутен-1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(изопентен-1)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3-метил-бутен-2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(изопентен-2)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88640"/>
          <a:ext cx="9036495" cy="75077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012165"/>
                <a:gridCol w="3012165"/>
                <a:gridCol w="3012165"/>
              </a:tblGrid>
              <a:tr h="23240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Формула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Название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</a:tr>
              <a:tr h="232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углеводорода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изомера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изомера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960" marR="29960" marT="29960" marB="29960" anchor="b"/>
                </a:tc>
              </a:tr>
            </a:tbl>
          </a:graphicData>
        </a:graphic>
      </p:graphicFrame>
      <p:pic>
        <p:nvPicPr>
          <p:cNvPr id="5" name="Рисунок 4" descr="15-065-penten2-2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772816"/>
            <a:ext cx="165618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5-065-penten1-2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980728"/>
            <a:ext cx="172819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Рисунок 62" descr="15-065-izopenten1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636912"/>
            <a:ext cx="1806994" cy="720080"/>
          </a:xfrm>
          <a:prstGeom prst="rect">
            <a:avLst/>
          </a:prstGeom>
          <a:noFill/>
        </p:spPr>
      </p:pic>
      <p:pic>
        <p:nvPicPr>
          <p:cNvPr id="30721" name="Рисунок 63" descr="15-065-izopenten2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645024"/>
            <a:ext cx="1626295" cy="648072"/>
          </a:xfrm>
          <a:prstGeom prst="rect">
            <a:avLst/>
          </a:prstGeom>
          <a:noFill/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5" name="Rectangle 5">
            <a:hlinkClick r:id="rId6"/>
          </p:cNvPr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6">
            <a:hlinkClick r:id="rId7"/>
          </p:cNvPr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15-065-1-c5h1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3789040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51520" y="5494675"/>
            <a:ext cx="36825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Times" charset="-52"/>
              </a:rPr>
              <a:t>Таблица 12.3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Алкены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ациклического ряда C</a:t>
            </a:r>
            <a:r>
              <a:rPr kumimoji="0" lang="ru-RU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0" y="620688"/>
          <a:ext cx="6552728" cy="597666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172923"/>
                <a:gridCol w="3379805"/>
              </a:tblGrid>
              <a:tr h="40989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Формула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углеводорода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изомера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</a:tr>
              <a:tr h="409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 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</a:tr>
              <a:tr h="409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 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 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</a:tr>
              <a:tr h="1257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 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 </a:t>
                      </a:r>
                      <a:br>
                        <a:rPr lang="ru-RU" sz="1100"/>
                      </a:br>
                      <a:r>
                        <a:rPr lang="ru-RU" sz="1100"/>
                        <a:t/>
                      </a:r>
                      <a:br>
                        <a:rPr lang="ru-RU" sz="1100"/>
                      </a:br>
                      <a:r>
                        <a:rPr lang="ru-RU" sz="1100"/>
                        <a:t/>
                      </a:r>
                      <a:br>
                        <a:rPr lang="ru-RU" sz="1100"/>
                      </a:b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</a:tr>
              <a:tr h="9748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 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  </a:t>
                      </a:r>
                      <a:br>
                        <a:rPr lang="ru-RU" sz="1100"/>
                      </a:br>
                      <a:r>
                        <a:rPr lang="ru-RU" sz="1100"/>
                        <a:t/>
                      </a:r>
                      <a:br>
                        <a:rPr lang="ru-RU" sz="1100"/>
                      </a:b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</a:tr>
              <a:tr h="2104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 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  </a:t>
                      </a:r>
                      <a:br>
                        <a:rPr lang="ru-RU" sz="1100" dirty="0"/>
                      </a:b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r>
                        <a:rPr lang="ru-RU" sz="1100" dirty="0"/>
                        <a:t/>
                      </a:r>
                      <a:br>
                        <a:rPr lang="ru-RU" sz="1100" dirty="0"/>
                      </a:b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471" marR="43471" marT="43471" marB="43471" anchor="b"/>
                </a:tc>
              </a:tr>
            </a:tbl>
          </a:graphicData>
        </a:graphic>
      </p:graphicFrame>
      <p:pic>
        <p:nvPicPr>
          <p:cNvPr id="34846" name="Рисунок 68" descr="15-072-c2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432048" cy="301124"/>
          </a:xfrm>
          <a:prstGeom prst="rect">
            <a:avLst/>
          </a:prstGeom>
          <a:noFill/>
        </p:spPr>
      </p:pic>
      <p:pic>
        <p:nvPicPr>
          <p:cNvPr id="34845" name="Рисунок 69" descr="15-077-acetilen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484784"/>
            <a:ext cx="648072" cy="256994"/>
          </a:xfrm>
          <a:prstGeom prst="rect">
            <a:avLst/>
          </a:prstGeom>
          <a:noFill/>
        </p:spPr>
      </p:pic>
      <p:pic>
        <p:nvPicPr>
          <p:cNvPr id="34844" name="Рисунок 70" descr="15-073-c3h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844824"/>
            <a:ext cx="504056" cy="351312"/>
          </a:xfrm>
          <a:prstGeom prst="rect">
            <a:avLst/>
          </a:prstGeom>
          <a:noFill/>
        </p:spPr>
      </p:pic>
      <p:pic>
        <p:nvPicPr>
          <p:cNvPr id="34843" name="Рисунок 71" descr="15-078-propin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1916832"/>
            <a:ext cx="1164651" cy="288032"/>
          </a:xfrm>
          <a:prstGeom prst="rect">
            <a:avLst/>
          </a:prstGeom>
          <a:noFill/>
        </p:spPr>
      </p:pic>
      <p:pic>
        <p:nvPicPr>
          <p:cNvPr id="34842" name="Рисунок 72" descr="15-074-c4h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636912"/>
            <a:ext cx="504056" cy="351311"/>
          </a:xfrm>
          <a:prstGeom prst="rect">
            <a:avLst/>
          </a:prstGeom>
          <a:noFill/>
        </p:spPr>
      </p:pic>
      <p:pic>
        <p:nvPicPr>
          <p:cNvPr id="34841" name="Рисунок 73" descr="15-079-butin1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2492896"/>
            <a:ext cx="1602960" cy="288032"/>
          </a:xfrm>
          <a:prstGeom prst="rect">
            <a:avLst/>
          </a:prstGeom>
          <a:noFill/>
        </p:spPr>
      </p:pic>
      <p:pic>
        <p:nvPicPr>
          <p:cNvPr id="34840" name="Рисунок 74" descr="15-080-butin2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5" y="2996952"/>
            <a:ext cx="1872209" cy="312036"/>
          </a:xfrm>
          <a:prstGeom prst="rect">
            <a:avLst/>
          </a:prstGeom>
          <a:noFill/>
        </p:spPr>
      </p:pic>
      <p:pic>
        <p:nvPicPr>
          <p:cNvPr id="34839" name="Рисунок 75" descr="15-075-c5h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3789040"/>
            <a:ext cx="516580" cy="360040"/>
          </a:xfrm>
          <a:prstGeom prst="rect">
            <a:avLst/>
          </a:prstGeom>
          <a:noFill/>
        </p:spPr>
      </p:pic>
      <p:pic>
        <p:nvPicPr>
          <p:cNvPr id="34838" name="Рисунок 76" descr="15-081-pentin1-2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896" y="3717032"/>
            <a:ext cx="1552575" cy="219075"/>
          </a:xfrm>
          <a:prstGeom prst="rect">
            <a:avLst/>
          </a:prstGeom>
          <a:noFill/>
        </p:spPr>
      </p:pic>
      <p:pic>
        <p:nvPicPr>
          <p:cNvPr id="34837" name="Рисунок 77" descr="15-082-pentin2-2d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63888" y="4077072"/>
            <a:ext cx="1600200" cy="219075"/>
          </a:xfrm>
          <a:prstGeom prst="rect">
            <a:avLst/>
          </a:prstGeom>
          <a:noFill/>
        </p:spPr>
      </p:pic>
      <p:pic>
        <p:nvPicPr>
          <p:cNvPr id="34836" name="Рисунок 78" descr="15-076-c6h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5085184"/>
            <a:ext cx="648072" cy="392254"/>
          </a:xfrm>
          <a:prstGeom prst="rect">
            <a:avLst/>
          </a:prstGeom>
          <a:noFill/>
        </p:spPr>
      </p:pic>
      <p:pic>
        <p:nvPicPr>
          <p:cNvPr id="34835" name="Рисунок 79" descr="15-083-geksin1-2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91879" y="4653136"/>
            <a:ext cx="2505845" cy="291083"/>
          </a:xfrm>
          <a:prstGeom prst="rect">
            <a:avLst/>
          </a:prstGeom>
          <a:noFill/>
        </p:spPr>
      </p:pic>
      <p:pic>
        <p:nvPicPr>
          <p:cNvPr id="34834" name="Рисунок 80" descr="15-084-geksin2-2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91880" y="5013176"/>
            <a:ext cx="2569124" cy="291083"/>
          </a:xfrm>
          <a:prstGeom prst="rect">
            <a:avLst/>
          </a:prstGeom>
          <a:noFill/>
        </p:spPr>
      </p:pic>
      <p:pic>
        <p:nvPicPr>
          <p:cNvPr id="34833" name="Рисунок 81" descr="15-085-geksin3-2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91879" y="5373216"/>
            <a:ext cx="2632403" cy="291083"/>
          </a:xfrm>
          <a:prstGeom prst="rect">
            <a:avLst/>
          </a:prstGeom>
          <a:noFill/>
        </p:spPr>
      </p:pic>
      <p:pic>
        <p:nvPicPr>
          <p:cNvPr id="34832" name="Рисунок 82" descr="15-086-33dimetilbutin1-2d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0" y="5517232"/>
            <a:ext cx="1512168" cy="1063644"/>
          </a:xfrm>
          <a:prstGeom prst="rect">
            <a:avLst/>
          </a:prstGeom>
          <a:noFill/>
        </p:spPr>
      </p:pic>
      <p:graphicFrame>
        <p:nvGraphicFramePr>
          <p:cNvPr id="35" name="Таблица 34"/>
          <p:cNvGraphicFramePr>
            <a:graphicFrameLocks noGrp="1"/>
          </p:cNvGraphicFramePr>
          <p:nvPr/>
        </p:nvGraphicFramePr>
        <p:xfrm>
          <a:off x="6588224" y="1052735"/>
          <a:ext cx="2555776" cy="554461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55776"/>
              </a:tblGrid>
              <a:tr h="400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изомера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719" marR="39719" marT="39719" marB="39719" anchor="b"/>
                </a:tc>
              </a:tr>
              <a:tr h="391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/>
                        <a:t>этин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719" marR="39719" marT="39719" marB="39719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пропин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719" marR="39719" marT="39719" marB="39719" anchor="b"/>
                </a:tc>
              </a:tr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бутин-1</a:t>
                      </a:r>
                      <a:br>
                        <a:rPr lang="ru-RU" sz="1600" dirty="0"/>
                      </a:br>
                      <a:r>
                        <a:rPr lang="ru-RU" sz="1600" dirty="0" smtClean="0"/>
                        <a:t/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бутин-2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719" marR="39719" marT="39719" marB="39719" anchor="b"/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пентин-1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пентин-2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719" marR="39719" marT="39719" marB="39719"/>
                </a:tc>
              </a:tr>
              <a:tr h="2088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гексин-1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 smtClean="0"/>
                        <a:t>гексин-2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endParaRPr lang="ru-RU" sz="16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гексин-3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3,3-диметилбутин-1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719" marR="39719" marT="39719" marB="39719"/>
                </a:tc>
              </a:tr>
            </a:tbl>
          </a:graphicData>
        </a:graphic>
      </p:graphicFrame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0" y="-63787"/>
            <a:ext cx="30604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Times" charset="-52"/>
              </a:rPr>
              <a:t>Таблица 12.4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Алкины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ряда ацетилена C</a:t>
            </a:r>
            <a:r>
              <a:rPr kumimoji="0" lang="ru-RU" sz="1600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1600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1600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1600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538515"/>
            <a:ext cx="889248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" charset="-52"/>
              </a:rPr>
              <a:t>Арены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121F48"/>
              </a:solidFill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Арены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ароматические углеводороды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составляют многочисленный класс циклических углеводородов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делокализованными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π-электронами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Эта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делокализация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обусловлена сопряженными двойными связями. Поэтому моноциклические арены изображаются шестиугольником с чередующимися простыми и двойными связями или шестиугольником с внутренней окружностью, символизирующей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делокализацию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π-электронов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oma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924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427984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Модель 12.3. Ароматические соединения </a:t>
            </a:r>
          </a:p>
        </p:txBody>
      </p:sp>
      <p:pic>
        <p:nvPicPr>
          <p:cNvPr id="4" name="Рисунок 3" descr="15-089-benzol-2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12776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5-090-benzol-2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412776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300192" y="1340768"/>
            <a:ext cx="931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бензол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3789040"/>
            <a:ext cx="87129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Моноциклические арены называют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бензоидными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Одновалентные радикалы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арилы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называют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19672" y="5517232"/>
          <a:ext cx="6096000" cy="56388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фенил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бензил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4-толил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7892" name="Рисунок 90" descr="15-091-fenil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573070"/>
            <a:ext cx="1152128" cy="1086666"/>
          </a:xfrm>
          <a:prstGeom prst="rect">
            <a:avLst/>
          </a:prstGeom>
          <a:noFill/>
        </p:spPr>
      </p:pic>
      <p:pic>
        <p:nvPicPr>
          <p:cNvPr id="37891" name="Рисунок 91" descr="15-092-benzil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3" y="4581128"/>
            <a:ext cx="1637239" cy="1006599"/>
          </a:xfrm>
          <a:prstGeom prst="rect">
            <a:avLst/>
          </a:prstGeom>
          <a:noFill/>
        </p:spPr>
      </p:pic>
      <p:pic>
        <p:nvPicPr>
          <p:cNvPr id="37890" name="Рисунок 92" descr="15-093-4tolil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47664" y="4573070"/>
            <a:ext cx="1152128" cy="10866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9512" y="188640"/>
            <a:ext cx="7668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 табл. 12.5 приведены некоторые моноциклические арены и их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-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тризамещенные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производные. Видно, что последние могут иметь не более трех изомеров.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484783"/>
          <a:ext cx="8136903" cy="405119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12301"/>
                <a:gridCol w="2712301"/>
                <a:gridCol w="2712301"/>
              </a:tblGrid>
              <a:tr h="10347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Соединение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Формула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Изомеры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1269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бензол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нет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1746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метилбензол</a:t>
                      </a:r>
                      <a:br>
                        <a:rPr lang="ru-RU" sz="1800"/>
                      </a:br>
                      <a:r>
                        <a:rPr lang="ru-RU" sz="1800"/>
                        <a:t>(толуол)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нет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pic>
        <p:nvPicPr>
          <p:cNvPr id="38915" name="Рисунок 93" descr="15-090-benzo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564904"/>
            <a:ext cx="648072" cy="1014905"/>
          </a:xfrm>
          <a:prstGeom prst="rect">
            <a:avLst/>
          </a:prstGeom>
          <a:noFill/>
        </p:spPr>
      </p:pic>
      <p:pic>
        <p:nvPicPr>
          <p:cNvPr id="38914" name="Рисунок 94" descr="15-095-metilbenzo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005064"/>
            <a:ext cx="1311760" cy="10081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764704"/>
          <a:ext cx="8064897" cy="5688632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688299"/>
                <a:gridCol w="2688299"/>
                <a:gridCol w="2688299"/>
              </a:tblGrid>
              <a:tr h="5688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диметилбензол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(ксилол)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996" marR="44996" marT="44996" marB="44996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996" marR="44996" marT="44996" marB="44996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1,2-диметилбензол </a:t>
                      </a:r>
                      <a:r>
                        <a:rPr lang="ru-RU" sz="1600" dirty="0" smtClean="0"/>
                        <a:t>(</a:t>
                      </a:r>
                      <a:r>
                        <a:rPr lang="ru-RU" sz="1600" dirty="0" err="1"/>
                        <a:t>п</a:t>
                      </a:r>
                      <a:r>
                        <a:rPr lang="ru-RU" sz="1600" smtClean="0"/>
                        <a:t>-ксилол</a:t>
                      </a:r>
                      <a:r>
                        <a:rPr lang="ru-RU" sz="1600" dirty="0"/>
                        <a:t>)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1,3-диметилбензол (м-ксилол)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1,4-диметилбензол </a:t>
                      </a:r>
                      <a:r>
                        <a:rPr lang="ru-RU" sz="1600" dirty="0" smtClean="0"/>
                        <a:t>(</a:t>
                      </a:r>
                      <a:r>
                        <a:rPr lang="ru-RU" sz="1600" dirty="0" err="1" smtClean="0"/>
                        <a:t>о-ксилол</a:t>
                      </a:r>
                      <a:r>
                        <a:rPr lang="ru-RU" sz="1600" dirty="0"/>
                        <a:t>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996" marR="44996" marT="44996" marB="44996" anchor="b"/>
                </a:tc>
              </a:tr>
            </a:tbl>
          </a:graphicData>
        </a:graphic>
      </p:graphicFrame>
      <p:pic>
        <p:nvPicPr>
          <p:cNvPr id="39939" name="Рисунок 95" descr="15-096-dimetilbenzo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941168"/>
            <a:ext cx="1203163" cy="1408247"/>
          </a:xfrm>
          <a:prstGeom prst="rect">
            <a:avLst/>
          </a:prstGeom>
          <a:noFill/>
        </p:spPr>
      </p:pic>
      <p:pic>
        <p:nvPicPr>
          <p:cNvPr id="39938" name="Рисунок 96" descr="15-097-13dimetilbenzo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708920"/>
            <a:ext cx="1434567" cy="1368152"/>
          </a:xfrm>
          <a:prstGeom prst="rect">
            <a:avLst/>
          </a:prstGeom>
          <a:noFill/>
        </p:spPr>
      </p:pic>
      <p:pic>
        <p:nvPicPr>
          <p:cNvPr id="39937" name="Рисунок 97" descr="15-098-14dimetilksilo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692696"/>
            <a:ext cx="1224136" cy="1461832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0"/>
          <a:ext cx="8136903" cy="74671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12301"/>
                <a:gridCol w="2712301"/>
                <a:gridCol w="2712301"/>
              </a:tblGrid>
              <a:tr h="7467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Соединение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Формула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Изомеры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1" y="764704"/>
          <a:ext cx="8172399" cy="5472608"/>
        </p:xfrm>
        <a:graphic>
          <a:graphicData uri="http://schemas.openxmlformats.org/drawingml/2006/table">
            <a:tbl>
              <a:tblPr/>
              <a:tblGrid>
                <a:gridCol w="2724133"/>
                <a:gridCol w="2724133"/>
                <a:gridCol w="2724133"/>
              </a:tblGrid>
              <a:tr h="5472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триметилбензол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1,2,3-триметилбензол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1,2,4-триметилбензол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1,3,5-триметилбензол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7B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pic>
        <p:nvPicPr>
          <p:cNvPr id="40963" name="Рисунок 98" descr="15-099-123trimetilbenzo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836712"/>
            <a:ext cx="1371648" cy="1308145"/>
          </a:xfrm>
          <a:prstGeom prst="rect">
            <a:avLst/>
          </a:prstGeom>
          <a:noFill/>
        </p:spPr>
      </p:pic>
      <p:pic>
        <p:nvPicPr>
          <p:cNvPr id="40962" name="Рисунок 99" descr="15-100-124trimetilbenzo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92896"/>
            <a:ext cx="1411530" cy="1084787"/>
          </a:xfrm>
          <a:prstGeom prst="rect">
            <a:avLst/>
          </a:prstGeom>
          <a:noFill/>
        </p:spPr>
      </p:pic>
      <p:pic>
        <p:nvPicPr>
          <p:cNvPr id="40961" name="Рисунок 100" descr="15-102-135trimetilbenzo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05064"/>
            <a:ext cx="1327757" cy="1512168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7097" y="0"/>
          <a:ext cx="8136903" cy="74671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12301"/>
                <a:gridCol w="2712301"/>
                <a:gridCol w="2712301"/>
              </a:tblGrid>
              <a:tr h="7467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Соединение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Формула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Изомеры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6211669"/>
            <a:ext cx="45349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Times" charset="-52"/>
              </a:rPr>
              <a:t>Таблица 12.5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Моноциклические арены и их производные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55576" y="908720"/>
            <a:ext cx="7848872" cy="419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Ациклические углеводороды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подразделяются на насыщенные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алканы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парафины) и два гомологических ряда ненасыщенных соединений: этиленовые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алкены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олефены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и ацетиленовые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алкины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Гомогологическим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рядом называют последовательность органических соединений с одинаковыми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функцциональными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группами и однотипным строением, каждый член которой отличается от соседнего на постоянную структурную единицу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гомогологическую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разность), чаще всего метиленовую группу –CH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–. Соединения этого ряда называют гомологическими.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4725144"/>
          <a:ext cx="7704855" cy="598932"/>
        </p:xfrm>
        <a:graphic>
          <a:graphicData uri="http://schemas.openxmlformats.org/drawingml/2006/table">
            <a:tbl>
              <a:tblPr/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нафталин</a:t>
                      </a:r>
                      <a:endParaRPr lang="ru-RU" sz="2000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антрацен</a:t>
                      </a:r>
                      <a:endParaRPr lang="ru-RU" sz="2000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фенантрен</a:t>
                      </a:r>
                      <a:endParaRPr lang="ru-RU" sz="2000" dirty="0">
                        <a:solidFill>
                          <a:schemeClr val="tx1">
                            <a:lumMod val="9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1987" name="Рисунок 101" descr="15-103-naftalin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1892796" cy="2330943"/>
          </a:xfrm>
          <a:prstGeom prst="rect">
            <a:avLst/>
          </a:prstGeom>
          <a:noFill/>
        </p:spPr>
      </p:pic>
      <p:pic>
        <p:nvPicPr>
          <p:cNvPr id="41986" name="Рисунок 102" descr="15-104-antracen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708920"/>
            <a:ext cx="2304256" cy="2016224"/>
          </a:xfrm>
          <a:prstGeom prst="rect">
            <a:avLst/>
          </a:prstGeom>
          <a:noFill/>
        </p:spPr>
      </p:pic>
      <p:pic>
        <p:nvPicPr>
          <p:cNvPr id="41985" name="Рисунок 103" descr="15-105-fenantren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348880"/>
            <a:ext cx="1944216" cy="3115471"/>
          </a:xfrm>
          <a:prstGeom prst="rect">
            <a:avLst/>
          </a:prstGeom>
          <a:noFill/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84591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моноядерных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аренов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применимо правило ароматичности Хюккеля 4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 + 2 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число циклов), указывающее на особую устойчивость циклической системы из шести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делокализованных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π-электронов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Для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полиядерных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соединений это правило указывает на сохранение ароматичности при усложнении молекулы.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полиядерных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соединениях придерживаются следующей нумерации атомов углерода: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628800"/>
          <a:ext cx="8604448" cy="4248472"/>
        </p:xfrm>
        <a:graphic>
          <a:graphicData uri="http://schemas.openxmlformats.org/drawingml/2006/table">
            <a:tbl>
              <a:tblPr/>
              <a:tblGrid>
                <a:gridCol w="4302224"/>
                <a:gridCol w="4302224"/>
              </a:tblGrid>
              <a:tr h="1062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бифенил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1,4-трифенил</a:t>
                      </a:r>
                      <a:endParaRPr lang="ru-RU" sz="18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1,3-трифенил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1,2-трифенил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3012" name="Рисунок 104" descr="15-106-bifeni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2373498" cy="1413123"/>
          </a:xfrm>
          <a:prstGeom prst="rect">
            <a:avLst/>
          </a:prstGeom>
          <a:noFill/>
        </p:spPr>
      </p:pic>
      <p:pic>
        <p:nvPicPr>
          <p:cNvPr id="43011" name="Рисунок 105" descr="15-107-14terfeni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3856607" cy="1269107"/>
          </a:xfrm>
          <a:prstGeom prst="rect">
            <a:avLst/>
          </a:prstGeom>
          <a:noFill/>
        </p:spPr>
      </p:pic>
      <p:pic>
        <p:nvPicPr>
          <p:cNvPr id="43010" name="Рисунок 106" descr="15-108-13terfeni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541984"/>
            <a:ext cx="3240360" cy="2087663"/>
          </a:xfrm>
          <a:prstGeom prst="rect">
            <a:avLst/>
          </a:prstGeom>
          <a:noFill/>
        </p:spPr>
      </p:pic>
      <p:pic>
        <p:nvPicPr>
          <p:cNvPr id="43009" name="Рисунок 107" descr="15-109-12terfenil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861048"/>
            <a:ext cx="2016224" cy="1620886"/>
          </a:xfrm>
          <a:prstGeom prst="rect">
            <a:avLst/>
          </a:prstGeom>
          <a:noFill/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32656"/>
            <a:ext cx="889248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 полициклических аренах, связанных простой связью С–С, число циклов указывается префиксами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би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-, тер-,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квартер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-,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квинква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-,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сексви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- и т. д.: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Гетероциклические соединения </a:t>
            </a:r>
          </a:p>
          <a:p>
            <a:endParaRPr lang="ru-RU" sz="2000" b="1" i="1" dirty="0" smtClean="0">
              <a:solidFill>
                <a:schemeClr val="bg1"/>
              </a:solidFill>
            </a:endParaRP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Гетероциклические </a:t>
            </a:r>
            <a:r>
              <a:rPr lang="ru-RU" sz="2000" b="1" i="1" dirty="0">
                <a:solidFill>
                  <a:schemeClr val="bg1"/>
                </a:solidFill>
              </a:rPr>
              <a:t>соединения</a:t>
            </a:r>
            <a:r>
              <a:rPr lang="ru-RU" sz="2000" dirty="0">
                <a:solidFill>
                  <a:schemeClr val="bg1"/>
                </a:solidFill>
              </a:rPr>
              <a:t> содержат в цикле один или несколько </a:t>
            </a:r>
            <a:r>
              <a:rPr lang="ru-RU" sz="2000" dirty="0" err="1">
                <a:solidFill>
                  <a:schemeClr val="bg1"/>
                </a:solidFill>
              </a:rPr>
              <a:t>неуглеродных</a:t>
            </a:r>
            <a:r>
              <a:rPr lang="ru-RU" sz="2000" dirty="0">
                <a:solidFill>
                  <a:schemeClr val="bg1"/>
                </a:solidFill>
              </a:rPr>
              <a:t> (гетеро) атомов. Наибольшее значение имеют </a:t>
            </a:r>
            <a:r>
              <a:rPr lang="ru-RU" sz="2000" dirty="0" err="1">
                <a:solidFill>
                  <a:schemeClr val="bg1"/>
                </a:solidFill>
              </a:rPr>
              <a:t>гетероциклы</a:t>
            </a:r>
            <a:r>
              <a:rPr lang="ru-RU" sz="2000" dirty="0">
                <a:solidFill>
                  <a:schemeClr val="bg1"/>
                </a:solidFill>
              </a:rPr>
              <a:t>, содержащие O, N и S. Номенклатура гетероциклических соединений построена с использованием тривиальных названий или по правилам </a:t>
            </a:r>
            <a:r>
              <a:rPr lang="ru-RU" sz="2000" dirty="0" err="1">
                <a:solidFill>
                  <a:schemeClr val="bg1"/>
                </a:solidFill>
                <a:hlinkClick r:id="rId2"/>
              </a:rPr>
              <a:t>Ганча</a:t>
            </a:r>
            <a:r>
              <a:rPr lang="ru-RU" sz="2000" dirty="0">
                <a:solidFill>
                  <a:schemeClr val="bg1"/>
                </a:solidFill>
              </a:rPr>
              <a:t>–</a:t>
            </a:r>
            <a:r>
              <a:rPr lang="ru-RU" sz="2000" dirty="0" err="1">
                <a:solidFill>
                  <a:schemeClr val="bg1"/>
                </a:solidFill>
              </a:rPr>
              <a:t>Видмана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Тривиальные названия</a:t>
            </a:r>
            <a:r>
              <a:rPr lang="ru-RU" sz="2000" dirty="0">
                <a:solidFill>
                  <a:schemeClr val="bg1"/>
                </a:solidFill>
              </a:rPr>
              <a:t> наиболее распространенных пяти- и шестичленных циклов, а также </a:t>
            </a:r>
            <a:r>
              <a:rPr lang="ru-RU" sz="2000" dirty="0" err="1">
                <a:solidFill>
                  <a:schemeClr val="bg1"/>
                </a:solidFill>
              </a:rPr>
              <a:t>гетероциклы</a:t>
            </a:r>
            <a:r>
              <a:rPr lang="ru-RU" sz="2000" dirty="0">
                <a:solidFill>
                  <a:schemeClr val="bg1"/>
                </a:solidFill>
              </a:rPr>
              <a:t>, сконденсированные с </a:t>
            </a:r>
            <a:r>
              <a:rPr lang="ru-RU" sz="2000" dirty="0" err="1">
                <a:solidFill>
                  <a:schemeClr val="bg1"/>
                </a:solidFill>
              </a:rPr>
              <a:t>бензольными</a:t>
            </a:r>
            <a:r>
              <a:rPr lang="ru-RU" sz="2000" dirty="0">
                <a:solidFill>
                  <a:schemeClr val="bg1"/>
                </a:solidFill>
              </a:rPr>
              <a:t> кольцами, приведены ниже:</a:t>
            </a:r>
          </a:p>
          <a:p>
            <a:endParaRPr lang="ru-RU" dirty="0"/>
          </a:p>
        </p:txBody>
      </p:sp>
      <p:pic>
        <p:nvPicPr>
          <p:cNvPr id="44038" name="Рисунок 109" descr="15-110-furan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504398"/>
            <a:ext cx="1008112" cy="1041165"/>
          </a:xfrm>
          <a:prstGeom prst="rect">
            <a:avLst/>
          </a:prstGeom>
          <a:noFill/>
        </p:spPr>
      </p:pic>
      <p:pic>
        <p:nvPicPr>
          <p:cNvPr id="44037" name="Рисунок 110" descr="15-111-pirro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509120"/>
            <a:ext cx="1008112" cy="1258375"/>
          </a:xfrm>
          <a:prstGeom prst="rect">
            <a:avLst/>
          </a:prstGeom>
          <a:noFill/>
        </p:spPr>
      </p:pic>
      <p:pic>
        <p:nvPicPr>
          <p:cNvPr id="44036" name="Рисунок 111" descr="15-112-tiofen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504398"/>
            <a:ext cx="1008112" cy="1041165"/>
          </a:xfrm>
          <a:prstGeom prst="rect">
            <a:avLst/>
          </a:prstGeom>
          <a:noFill/>
        </p:spPr>
      </p:pic>
      <p:pic>
        <p:nvPicPr>
          <p:cNvPr id="44035" name="Рисунок 112" descr="15-113-pirazol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509120"/>
            <a:ext cx="1310632" cy="1032123"/>
          </a:xfrm>
          <a:prstGeom prst="rect">
            <a:avLst/>
          </a:prstGeom>
          <a:noFill/>
        </p:spPr>
      </p:pic>
      <p:pic>
        <p:nvPicPr>
          <p:cNvPr id="44034" name="Рисунок 113" descr="15-114-imidazol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36745" y="4509120"/>
            <a:ext cx="1354437" cy="1066618"/>
          </a:xfrm>
          <a:prstGeom prst="rect">
            <a:avLst/>
          </a:prstGeom>
          <a:noFill/>
        </p:spPr>
      </p:pic>
      <p:pic>
        <p:nvPicPr>
          <p:cNvPr id="44033" name="Рисунок 114" descr="15-115-oksazol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0352" y="4506758"/>
            <a:ext cx="1008112" cy="1041165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7506" y="5589240"/>
          <a:ext cx="8856982" cy="334518"/>
        </p:xfrm>
        <a:graphic>
          <a:graphicData uri="http://schemas.openxmlformats.org/drawingml/2006/table">
            <a:tbl>
              <a:tblPr/>
              <a:tblGrid>
                <a:gridCol w="1476164"/>
                <a:gridCol w="1476164"/>
                <a:gridCol w="1476164"/>
                <a:gridCol w="1476164"/>
                <a:gridCol w="1767599"/>
                <a:gridCol w="118472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фуран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пиррол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тиофен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пиразол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имидазол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оксазол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628800"/>
          <a:ext cx="9144000" cy="582733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5827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тиазол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бензфуран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бензпирол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бензтиофен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диоксан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пипередин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5062" name="Рисунок 115" descr="15-116-tiazo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1069079" cy="1104131"/>
          </a:xfrm>
          <a:prstGeom prst="rect">
            <a:avLst/>
          </a:prstGeom>
          <a:noFill/>
        </p:spPr>
      </p:pic>
      <p:pic>
        <p:nvPicPr>
          <p:cNvPr id="45061" name="Рисунок 116" descr="15-117-benzfuran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60648"/>
            <a:ext cx="1346448" cy="1164117"/>
          </a:xfrm>
          <a:prstGeom prst="rect">
            <a:avLst/>
          </a:prstGeom>
          <a:noFill/>
        </p:spPr>
      </p:pic>
      <p:pic>
        <p:nvPicPr>
          <p:cNvPr id="45060" name="Рисунок 117" descr="15-118-benzpirro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60648"/>
            <a:ext cx="1368152" cy="1290109"/>
          </a:xfrm>
          <a:prstGeom prst="rect">
            <a:avLst/>
          </a:prstGeom>
          <a:noFill/>
        </p:spPr>
      </p:pic>
      <p:pic>
        <p:nvPicPr>
          <p:cNvPr id="45059" name="Рисунок 118" descr="15-119-benztiofen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60648"/>
            <a:ext cx="1296144" cy="1120625"/>
          </a:xfrm>
          <a:prstGeom prst="rect">
            <a:avLst/>
          </a:prstGeom>
          <a:noFill/>
        </p:spPr>
      </p:pic>
      <p:pic>
        <p:nvPicPr>
          <p:cNvPr id="45058" name="Рисунок 119" descr="15-120-dioksan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60648"/>
            <a:ext cx="864096" cy="1175737"/>
          </a:xfrm>
          <a:prstGeom prst="rect">
            <a:avLst/>
          </a:prstGeom>
          <a:noFill/>
        </p:spPr>
      </p:pic>
      <p:pic>
        <p:nvPicPr>
          <p:cNvPr id="45057" name="Рисунок 120" descr="15-121-piperedin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283076"/>
            <a:ext cx="936104" cy="1337461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-2" y="4077072"/>
          <a:ext cx="9144000" cy="334518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пиридин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пиран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морфолин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оксазин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пиперазин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пиримидин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5068" name="Рисунок 121" descr="15-122-piridin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2636912"/>
            <a:ext cx="864096" cy="1175737"/>
          </a:xfrm>
          <a:prstGeom prst="rect">
            <a:avLst/>
          </a:prstGeom>
          <a:noFill/>
        </p:spPr>
      </p:pic>
      <p:pic>
        <p:nvPicPr>
          <p:cNvPr id="45067" name="Рисунок 122" descr="15-123-piran-2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9712" y="2636912"/>
            <a:ext cx="864096" cy="1175737"/>
          </a:xfrm>
          <a:prstGeom prst="rect">
            <a:avLst/>
          </a:prstGeom>
          <a:noFill/>
        </p:spPr>
      </p:pic>
      <p:pic>
        <p:nvPicPr>
          <p:cNvPr id="45066" name="Рисунок 123" descr="15-124-morfolin-2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47864" y="2420888"/>
            <a:ext cx="1008112" cy="1395847"/>
          </a:xfrm>
          <a:prstGeom prst="rect">
            <a:avLst/>
          </a:prstGeom>
          <a:noFill/>
        </p:spPr>
      </p:pic>
      <p:pic>
        <p:nvPicPr>
          <p:cNvPr id="45065" name="Рисунок 124" descr="15-125-oksazin-2d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60032" y="2420888"/>
            <a:ext cx="864096" cy="1459048"/>
          </a:xfrm>
          <a:prstGeom prst="rect">
            <a:avLst/>
          </a:prstGeom>
          <a:noFill/>
        </p:spPr>
      </p:pic>
      <p:pic>
        <p:nvPicPr>
          <p:cNvPr id="45064" name="Рисунок 125" descr="15-126-piperazin-2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72200" y="2420888"/>
            <a:ext cx="864096" cy="1459047"/>
          </a:xfrm>
          <a:prstGeom prst="rect">
            <a:avLst/>
          </a:prstGeom>
          <a:noFill/>
        </p:spPr>
      </p:pic>
      <p:pic>
        <p:nvPicPr>
          <p:cNvPr id="45063" name="Рисунок 126" descr="15-127-pirimidin-2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12360" y="2538934"/>
            <a:ext cx="936104" cy="1273715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0" y="6237312"/>
          <a:ext cx="9144000" cy="334518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тиазин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пиридазин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пиримидин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хинолин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изохинолин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5074" name="Рисунок 127" descr="15-128-tiazin-2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536" y="4653136"/>
            <a:ext cx="864096" cy="1459047"/>
          </a:xfrm>
          <a:prstGeom prst="rect">
            <a:avLst/>
          </a:prstGeom>
          <a:noFill/>
        </p:spPr>
      </p:pic>
      <p:pic>
        <p:nvPicPr>
          <p:cNvPr id="45073" name="Рисунок 128" descr="15-129-piridazin-2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7704" y="4869160"/>
            <a:ext cx="864096" cy="1175737"/>
          </a:xfrm>
          <a:prstGeom prst="rect">
            <a:avLst/>
          </a:prstGeom>
          <a:noFill/>
        </p:spPr>
      </p:pic>
      <p:pic>
        <p:nvPicPr>
          <p:cNvPr id="45072" name="Рисунок 129" descr="15-130-pirimidin-2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9872" y="4869160"/>
            <a:ext cx="864096" cy="1175737"/>
          </a:xfrm>
          <a:prstGeom prst="rect">
            <a:avLst/>
          </a:prstGeom>
          <a:noFill/>
        </p:spPr>
      </p:pic>
      <p:pic>
        <p:nvPicPr>
          <p:cNvPr id="45071" name="Рисунок 130" descr="15-131-pirazin-2d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932040" y="4869160"/>
            <a:ext cx="864096" cy="1175737"/>
          </a:xfrm>
          <a:prstGeom prst="rect">
            <a:avLst/>
          </a:prstGeom>
          <a:noFill/>
        </p:spPr>
      </p:pic>
      <p:pic>
        <p:nvPicPr>
          <p:cNvPr id="45070" name="Рисунок 131" descr="15-132-xinolin-2d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00192" y="4869160"/>
            <a:ext cx="1285718" cy="1111611"/>
          </a:xfrm>
          <a:prstGeom prst="rect">
            <a:avLst/>
          </a:prstGeom>
          <a:noFill/>
        </p:spPr>
      </p:pic>
      <p:pic>
        <p:nvPicPr>
          <p:cNvPr id="45069" name="Рисунок 132" descr="15-133-izoxinolin-2d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68344" y="4869160"/>
            <a:ext cx="1330832" cy="11506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3199638"/>
          <a:ext cx="9144000" cy="334518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акридин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феназин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феноксазин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6083" name="Рисунок 133" descr="15-134-akridin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1942536" cy="1531615"/>
          </a:xfrm>
          <a:prstGeom prst="rect">
            <a:avLst/>
          </a:prstGeom>
          <a:noFill/>
        </p:spPr>
      </p:pic>
      <p:pic>
        <p:nvPicPr>
          <p:cNvPr id="46082" name="Рисунок 134" descr="15-135-fenazin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844824"/>
            <a:ext cx="1872208" cy="1236138"/>
          </a:xfrm>
          <a:prstGeom prst="rect">
            <a:avLst/>
          </a:prstGeom>
          <a:noFill/>
        </p:spPr>
      </p:pic>
      <p:pic>
        <p:nvPicPr>
          <p:cNvPr id="46081" name="Рисунок 135" descr="15-137-fenoksazin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916832"/>
            <a:ext cx="1584176" cy="9668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1700808"/>
          <a:ext cx="7704856" cy="3744412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1926214"/>
                <a:gridCol w="1926214"/>
                <a:gridCol w="1926214"/>
                <a:gridCol w="1926214"/>
              </a:tblGrid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Элемент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Префикс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Элемент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Префикс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O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окса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Si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сила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S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тиа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Ge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герма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Se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селена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Sn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станна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N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аза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Pb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плюмба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P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фосфа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B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бора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534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As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арса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199093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Кроме тривиальных названий в химии гетероциклических соединений используется номенклатура по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Ганчу-Видману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согласно которой вид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гетероатома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указывается с помощью префиксов, приведенных в табл. 12.6.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661248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"/>
                <a:ea typeface="Times New Roman"/>
                <a:cs typeface="Times"/>
              </a:rPr>
              <a:t>Таблица 12.6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"/>
                <a:ea typeface="Times New Roman"/>
                <a:cs typeface="Times New Roman"/>
              </a:rPr>
              <a:t>Префиксы для обозначения </a:t>
            </a:r>
            <a:r>
              <a:rPr lang="ru-RU" dirty="0" err="1" smtClean="0">
                <a:latin typeface="Times"/>
                <a:ea typeface="Times New Roman"/>
                <a:cs typeface="Times New Roman"/>
              </a:rPr>
              <a:t>гетероатомов</a:t>
            </a:r>
            <a:r>
              <a:rPr lang="ru-RU" dirty="0" smtClean="0">
                <a:latin typeface="Times"/>
                <a:ea typeface="Times New Roman"/>
                <a:cs typeface="Times New Roman"/>
              </a:rPr>
              <a:t> в </a:t>
            </a:r>
            <a:r>
              <a:rPr lang="ru-RU" dirty="0" err="1" smtClean="0">
                <a:latin typeface="Times"/>
                <a:ea typeface="Times New Roman"/>
                <a:cs typeface="Times New Roman"/>
              </a:rPr>
              <a:t>гетероциклах</a:t>
            </a:r>
            <a:r>
              <a:rPr lang="ru-RU" dirty="0" smtClean="0">
                <a:latin typeface="Times"/>
                <a:ea typeface="Times New Roman"/>
                <a:cs typeface="Times New Roman"/>
              </a:rPr>
              <a:t> </a:t>
            </a: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476672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Буква «а» в префиксах опускается перед следующей гласной буквой. Если в цикле содержится более одного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гетероатома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они указываются в порядке увеличения атомного номера, например: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оксатиа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»,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тиаза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»,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оксаза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» соответственно для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гетероциклов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содержащих кислород и серу, серу и азот, кислород и азот.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Локанты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предшествуют полученным названиям.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Гетероатом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располагающийся выше в табл. 12.6, должен получить наименьший из возможных номеров, а далее поступают так же и с другими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гетероатомами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например: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4581128"/>
          <a:ext cx="6792417" cy="1698857"/>
        </p:xfrm>
        <a:graphic>
          <a:graphicData uri="http://schemas.openxmlformats.org/drawingml/2006/table">
            <a:tbl>
              <a:tblPr/>
              <a:tblGrid>
                <a:gridCol w="2264139"/>
                <a:gridCol w="2264139"/>
                <a:gridCol w="2264139"/>
              </a:tblGrid>
              <a:tr h="1698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1,3-тиазол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1,2,4-триазин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8131" name="Рисунок 136" descr="15-116-tiazo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293096"/>
            <a:ext cx="1296144" cy="1338640"/>
          </a:xfrm>
          <a:prstGeom prst="rect">
            <a:avLst/>
          </a:prstGeom>
          <a:noFill/>
        </p:spPr>
      </p:pic>
      <p:pic>
        <p:nvPicPr>
          <p:cNvPr id="48130" name="Рисунок 137" descr="15-116a-triaz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573016"/>
            <a:ext cx="1440160" cy="2130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764704"/>
            <a:ext cx="9144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Нумерация в </a:t>
            </a:r>
            <a:r>
              <a:rPr lang="ru-RU" sz="2000" dirty="0" err="1"/>
              <a:t>гетероатоме</a:t>
            </a:r>
            <a:r>
              <a:rPr lang="ru-RU" sz="2000" dirty="0"/>
              <a:t> всегда начинается с </a:t>
            </a:r>
            <a:r>
              <a:rPr lang="ru-RU" sz="2000" dirty="0" err="1"/>
              <a:t>гетороатома</a:t>
            </a:r>
            <a:r>
              <a:rPr lang="ru-RU" sz="2000" dirty="0"/>
              <a:t>, стоящего выше в табл. 12.6. Если к </a:t>
            </a:r>
            <a:r>
              <a:rPr lang="ru-RU" sz="2000" dirty="0" err="1"/>
              <a:t>гетероциклу</a:t>
            </a:r>
            <a:r>
              <a:rPr lang="ru-RU" sz="2000" dirty="0"/>
              <a:t> </a:t>
            </a:r>
            <a:r>
              <a:rPr lang="ru-RU" sz="2000" dirty="0" err="1"/>
              <a:t>приконденсировано</a:t>
            </a:r>
            <a:r>
              <a:rPr lang="ru-RU" sz="2000" dirty="0"/>
              <a:t> ароматическое кольцо, то название составляется из ароматического цикла и </a:t>
            </a:r>
            <a:r>
              <a:rPr lang="ru-RU" sz="2000" dirty="0" err="1"/>
              <a:t>гетероцикла</a:t>
            </a:r>
            <a:r>
              <a:rPr lang="ru-RU" sz="2000" dirty="0"/>
              <a:t> с указанием в квадратных скобках связи </a:t>
            </a:r>
            <a:r>
              <a:rPr lang="ru-RU" sz="2000" dirty="0" err="1"/>
              <a:t>гетероцикла</a:t>
            </a:r>
            <a:r>
              <a:rPr lang="ru-RU" sz="2000" dirty="0"/>
              <a:t> (</a:t>
            </a:r>
            <a:r>
              <a:rPr lang="ru-RU" sz="2000" dirty="0" err="1"/>
              <a:t>a</a:t>
            </a:r>
            <a:r>
              <a:rPr lang="ru-RU" sz="2000" dirty="0"/>
              <a:t>, </a:t>
            </a:r>
            <a:r>
              <a:rPr lang="ru-RU" sz="2000" dirty="0" err="1"/>
              <a:t>b</a:t>
            </a:r>
            <a:r>
              <a:rPr lang="ru-RU" sz="2000" dirty="0"/>
              <a:t>, </a:t>
            </a:r>
            <a:r>
              <a:rPr lang="ru-RU" sz="2000" dirty="0" err="1"/>
              <a:t>c</a:t>
            </a:r>
            <a:r>
              <a:rPr lang="ru-RU" sz="2000" dirty="0"/>
              <a:t>, </a:t>
            </a:r>
            <a:r>
              <a:rPr lang="ru-RU" sz="2000" dirty="0" err="1"/>
              <a:t>d</a:t>
            </a:r>
            <a:r>
              <a:rPr lang="ru-RU" sz="2000" dirty="0"/>
              <a:t> и т. д.), к которой </a:t>
            </a:r>
            <a:r>
              <a:rPr lang="ru-RU" sz="2000" dirty="0" err="1"/>
              <a:t>приконденсирован</a:t>
            </a:r>
            <a:r>
              <a:rPr lang="ru-RU" sz="2000" dirty="0"/>
              <a:t> ароматический углеводород.</a:t>
            </a:r>
          </a:p>
          <a:p>
            <a:endParaRPr lang="ru-RU" sz="2000" dirty="0" smtClean="0"/>
          </a:p>
          <a:p>
            <a:r>
              <a:rPr lang="ru-RU" sz="2000" dirty="0" smtClean="0"/>
              <a:t>Пример</a:t>
            </a:r>
            <a:r>
              <a:rPr lang="ru-RU" sz="2000" dirty="0"/>
              <a:t>. В фурановом кольце принята следующая нумерация атомов и связей</a:t>
            </a:r>
            <a:br>
              <a:rPr lang="ru-RU" sz="2000" dirty="0"/>
            </a:br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7" name="Рисунок 6" descr="15-138-2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573016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Присоединение </a:t>
            </a:r>
            <a:r>
              <a:rPr lang="ru-RU" sz="2000" dirty="0" err="1" smtClean="0"/>
              <a:t>бензольного</a:t>
            </a:r>
            <a:r>
              <a:rPr lang="ru-RU" sz="2000" dirty="0" smtClean="0"/>
              <a:t> кольца к фурановому возможно по связям «</a:t>
            </a:r>
            <a:r>
              <a:rPr lang="ru-RU" sz="2000" dirty="0" err="1" smtClean="0"/>
              <a:t>b</a:t>
            </a:r>
            <a:r>
              <a:rPr lang="ru-RU" sz="2000" dirty="0" smtClean="0"/>
              <a:t>» и «</a:t>
            </a:r>
            <a:r>
              <a:rPr lang="ru-RU" sz="2000" dirty="0" err="1" smtClean="0"/>
              <a:t>c</a:t>
            </a:r>
            <a:r>
              <a:rPr lang="ru-RU" sz="2000" dirty="0" smtClean="0"/>
              <a:t>» с образованием </a:t>
            </a:r>
            <a:r>
              <a:rPr lang="ru-RU" sz="2000" dirty="0" err="1" smtClean="0"/>
              <a:t>бенз</a:t>
            </a:r>
            <a:r>
              <a:rPr lang="ru-RU" sz="2000" dirty="0" smtClean="0"/>
              <a:t>[</a:t>
            </a:r>
            <a:r>
              <a:rPr lang="ru-RU" sz="2000" dirty="0" err="1" smtClean="0"/>
              <a:t>b</a:t>
            </a:r>
            <a:r>
              <a:rPr lang="ru-RU" sz="2000" dirty="0" smtClean="0"/>
              <a:t>]фурана и </a:t>
            </a:r>
            <a:r>
              <a:rPr lang="ru-RU" sz="2000" dirty="0" err="1" smtClean="0"/>
              <a:t>бенз</a:t>
            </a:r>
            <a:r>
              <a:rPr lang="ru-RU" sz="2000" dirty="0" smtClean="0"/>
              <a:t>[</a:t>
            </a:r>
            <a:r>
              <a:rPr lang="ru-RU" sz="2000" dirty="0" err="1" smtClean="0"/>
              <a:t>c</a:t>
            </a:r>
            <a:r>
              <a:rPr lang="ru-RU" sz="2000" dirty="0" smtClean="0"/>
              <a:t>]фурана.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2564904"/>
          <a:ext cx="6096000" cy="36957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]фуран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]фуран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0178" name="Рисунок 139" descr="15-141-benzbfuran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1368152" cy="1182881"/>
          </a:xfrm>
          <a:prstGeom prst="rect">
            <a:avLst/>
          </a:prstGeom>
          <a:noFill/>
        </p:spPr>
      </p:pic>
      <p:pic>
        <p:nvPicPr>
          <p:cNvPr id="50177" name="Рисунок 140" descr="15-144-benzcfuran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340768"/>
            <a:ext cx="1224136" cy="1181434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3296017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Атомы водорода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гетероциклах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обозначаются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локантом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 символом каждого водорода перед названием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гетероцикла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например: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2" y="5949280"/>
          <a:ext cx="9144002" cy="504056"/>
        </p:xfrm>
        <a:graphic>
          <a:graphicData uri="http://schemas.openxmlformats.org/drawingml/2006/table">
            <a:tbl>
              <a:tblPr/>
              <a:tblGrid>
                <a:gridCol w="1306286"/>
                <a:gridCol w="601420"/>
                <a:gridCol w="2011152"/>
                <a:gridCol w="1013184"/>
                <a:gridCol w="1728192"/>
                <a:gridCol w="216024"/>
                <a:gridCol w="2267744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пиррол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2H-пиррол,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бенз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]пиррол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6H-бенз[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]пиррол.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0183" name="Рисунок 141" descr="15-145-pirro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869160"/>
            <a:ext cx="1008112" cy="1371693"/>
          </a:xfrm>
          <a:prstGeom prst="rect">
            <a:avLst/>
          </a:prstGeom>
          <a:noFill/>
        </p:spPr>
      </p:pic>
      <p:pic>
        <p:nvPicPr>
          <p:cNvPr id="50182" name="Рисунок 142" descr="15-146-2H-pirrol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941168"/>
            <a:ext cx="1008112" cy="1041165"/>
          </a:xfrm>
          <a:prstGeom prst="rect">
            <a:avLst/>
          </a:prstGeom>
          <a:noFill/>
        </p:spPr>
      </p:pic>
      <p:pic>
        <p:nvPicPr>
          <p:cNvPr id="50181" name="Рисунок 143" descr="15-147-benzbpirrol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365104"/>
            <a:ext cx="1512168" cy="1622431"/>
          </a:xfrm>
          <a:prstGeom prst="rect">
            <a:avLst/>
          </a:prstGeom>
          <a:noFill/>
        </p:spPr>
      </p:pic>
      <p:pic>
        <p:nvPicPr>
          <p:cNvPr id="50180" name="Рисунок 144" descr="15-148-6H-benzbpirrol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4581128"/>
            <a:ext cx="1401987" cy="1212135"/>
          </a:xfrm>
          <a:prstGeom prst="rect">
            <a:avLst/>
          </a:prstGeom>
          <a:noFill/>
        </p:spPr>
      </p:pic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3529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/>
              <a:t>Алканы</a:t>
            </a:r>
            <a:r>
              <a:rPr lang="ru-RU" sz="2400" b="1" dirty="0"/>
              <a:t> </a:t>
            </a:r>
          </a:p>
          <a:p>
            <a:endParaRPr lang="ru-RU" sz="2000" b="1" i="1" dirty="0" smtClean="0"/>
          </a:p>
          <a:p>
            <a:r>
              <a:rPr lang="ru-RU" sz="2000" b="1" i="1" dirty="0" err="1" smtClean="0"/>
              <a:t>Алканы</a:t>
            </a:r>
            <a:r>
              <a:rPr lang="ru-RU" sz="2000" dirty="0" smtClean="0"/>
              <a:t> </a:t>
            </a:r>
            <a:r>
              <a:rPr lang="ru-RU" sz="2000" dirty="0"/>
              <a:t>(метан и его гомологи) имеют общую формулу C</a:t>
            </a:r>
            <a:r>
              <a:rPr lang="ru-RU" sz="2000" i="1" baseline="-25000" dirty="0"/>
              <a:t>n</a:t>
            </a:r>
            <a:r>
              <a:rPr lang="ru-RU" sz="2000" dirty="0"/>
              <a:t>H</a:t>
            </a:r>
            <a:r>
              <a:rPr lang="ru-RU" sz="2000" baseline="-25000" dirty="0"/>
              <a:t>2</a:t>
            </a:r>
            <a:r>
              <a:rPr lang="ru-RU" sz="2000" i="1" baseline="-25000" dirty="0"/>
              <a:t>n</a:t>
            </a:r>
            <a:r>
              <a:rPr lang="ru-RU" sz="2000" baseline="-25000" dirty="0"/>
              <a:t>+2</a:t>
            </a:r>
            <a:r>
              <a:rPr lang="ru-RU" sz="2000" dirty="0"/>
              <a:t>. Первые четыре углеводорода называют метан, этан, пропан, бутан. Названия высших членов этого ряда состоят из корня – греческого числительного и суффикса -ан. Названия </a:t>
            </a:r>
            <a:r>
              <a:rPr lang="ru-RU" sz="2000" dirty="0" err="1"/>
              <a:t>алканов</a:t>
            </a:r>
            <a:r>
              <a:rPr lang="ru-RU" sz="2000" dirty="0"/>
              <a:t> положены в основу номенклатуры IUPAC.</a:t>
            </a:r>
          </a:p>
          <a:p>
            <a:r>
              <a:rPr lang="ru-RU" sz="2000" dirty="0"/>
              <a:t>Правила систематической номенклатуры:</a:t>
            </a:r>
          </a:p>
          <a:p>
            <a:pPr lvl="0"/>
            <a:r>
              <a:rPr lang="ru-RU" sz="2000" dirty="0" smtClean="0"/>
              <a:t>1. Правило </a:t>
            </a:r>
            <a:r>
              <a:rPr lang="ru-RU" sz="2000" dirty="0"/>
              <a:t>главной цепи. </a:t>
            </a:r>
          </a:p>
          <a:p>
            <a:endParaRPr lang="ru-RU" sz="2000" dirty="0" smtClean="0"/>
          </a:p>
          <a:p>
            <a:r>
              <a:rPr lang="ru-RU" sz="2000" dirty="0" smtClean="0"/>
              <a:t>Главную </a:t>
            </a:r>
            <a:r>
              <a:rPr lang="ru-RU" sz="2000" dirty="0"/>
              <a:t>цепь выбирают, руководствуясь последовательно следующими критериями: </a:t>
            </a:r>
          </a:p>
          <a:p>
            <a:pPr lvl="1">
              <a:buFont typeface="Wingdings" pitchFamily="2" charset="2"/>
              <a:buChar char="Ø"/>
            </a:pPr>
            <a:endParaRPr lang="ru-RU" sz="2000" dirty="0" smtClean="0"/>
          </a:p>
          <a:p>
            <a:pPr lvl="1">
              <a:buFont typeface="Wingdings" pitchFamily="2" charset="2"/>
              <a:buChar char="Ø"/>
            </a:pPr>
            <a:r>
              <a:rPr lang="ru-RU" sz="2000" dirty="0" smtClean="0"/>
              <a:t>Максимальное </a:t>
            </a:r>
            <a:r>
              <a:rPr lang="ru-RU" sz="2000" dirty="0"/>
              <a:t>число функциональных заместителей. 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/>
              <a:t>Максимальное число кратных связей. 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/>
              <a:t>Максимальная протяженность. 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/>
              <a:t>Максимальное число боковых углеводородных групп. 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4846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900" dirty="0" smtClean="0">
                <a:solidFill>
                  <a:srgbClr val="C00000"/>
                </a:solidFill>
              </a:rPr>
              <a:t>2.Правило </a:t>
            </a:r>
            <a:r>
              <a:rPr lang="ru-RU" sz="1900" dirty="0">
                <a:solidFill>
                  <a:srgbClr val="C00000"/>
                </a:solidFill>
              </a:rPr>
              <a:t>наименьших номеров (</a:t>
            </a:r>
            <a:r>
              <a:rPr lang="ru-RU" sz="1900" dirty="0" err="1">
                <a:solidFill>
                  <a:srgbClr val="C00000"/>
                </a:solidFill>
              </a:rPr>
              <a:t>локантов</a:t>
            </a:r>
            <a:r>
              <a:rPr lang="ru-RU" sz="1900" dirty="0">
                <a:solidFill>
                  <a:srgbClr val="C00000"/>
                </a:solidFill>
              </a:rPr>
              <a:t>). </a:t>
            </a:r>
          </a:p>
          <a:p>
            <a:r>
              <a:rPr lang="ru-RU" sz="1900" dirty="0"/>
              <a:t>Главную цепь нумеруют от одного конца до другого арабскими цифрами. Каждый заместитель получает номер того атома углерода главной цепи, к которому он присоединен. Последовательность нумерации выбирают таким образом, чтобы сумма номеров заместителей (</a:t>
            </a:r>
            <a:r>
              <a:rPr lang="ru-RU" sz="1900" dirty="0" err="1"/>
              <a:t>локантов</a:t>
            </a:r>
            <a:r>
              <a:rPr lang="ru-RU" sz="1900" dirty="0"/>
              <a:t>) была наименьшей. Это правило применяется и при нумерации моноциклических соединений.</a:t>
            </a:r>
          </a:p>
          <a:p>
            <a:pPr lvl="0"/>
            <a:r>
              <a:rPr lang="ru-RU" sz="1900" dirty="0" smtClean="0">
                <a:solidFill>
                  <a:srgbClr val="C00000"/>
                </a:solidFill>
              </a:rPr>
              <a:t>3.Правило </a:t>
            </a:r>
            <a:r>
              <a:rPr lang="ru-RU" sz="1900" dirty="0">
                <a:solidFill>
                  <a:srgbClr val="C00000"/>
                </a:solidFill>
              </a:rPr>
              <a:t>радикалов. </a:t>
            </a:r>
          </a:p>
          <a:p>
            <a:r>
              <a:rPr lang="ru-RU" sz="1900" dirty="0"/>
              <a:t>Все углеводородные боковые группы рассматривают как одновалентные (односвязные) радикалы. Если боковой радикал сам содержит боковые цепи, то в нем по приведенным выше правилам выбирается дополнительная главная цепь, которая нумеруется, начиная с атома углерода, присоединенного к главной цепи.</a:t>
            </a:r>
          </a:p>
          <a:p>
            <a:pPr lvl="0"/>
            <a:r>
              <a:rPr lang="ru-RU" sz="1900" dirty="0" smtClean="0">
                <a:solidFill>
                  <a:srgbClr val="C00000"/>
                </a:solidFill>
              </a:rPr>
              <a:t>4.Правило </a:t>
            </a:r>
            <a:r>
              <a:rPr lang="ru-RU" sz="1900" dirty="0">
                <a:solidFill>
                  <a:srgbClr val="C00000"/>
                </a:solidFill>
              </a:rPr>
              <a:t>алфавитного порядка. </a:t>
            </a:r>
          </a:p>
          <a:p>
            <a:r>
              <a:rPr lang="ru-RU" sz="1900" dirty="0"/>
              <a:t>Название соединения начинают с перечисления заместителей, указывая их названия в алфавитном порядке. Названию каждого заместителя предшествует его номер в главной цепи. Наличие нескольких заместителей обозначают префиксами-числителями: </a:t>
            </a:r>
            <a:r>
              <a:rPr lang="ru-RU" sz="1900" dirty="0" err="1"/>
              <a:t>ди</a:t>
            </a:r>
            <a:r>
              <a:rPr lang="ru-RU" sz="1900" dirty="0"/>
              <a:t>-, три-, тетра- и т. д. После этого называют углеводород, соответствующий главной цепи.</a:t>
            </a:r>
          </a:p>
          <a:p>
            <a:r>
              <a:rPr lang="ru-RU" sz="1900" dirty="0"/>
              <a:t>В табл. 12.1 приведены названия первых пяти углеводородов, их радикалов, возможных изомеров и соответствующие им формулы. Названия радикалов заканчиваются суффиксом -ил.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03648" y="188639"/>
          <a:ext cx="6984776" cy="663543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25267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Формула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Название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углеводорода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радикала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углеводорода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радикала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</a:tr>
              <a:tr h="5127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 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метан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метил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</a:tr>
              <a:tr h="374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  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этан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этил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</a:tr>
              <a:tr h="103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пропан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пропил</a:t>
                      </a:r>
                      <a:br>
                        <a:rPr lang="ru-RU" sz="1800"/>
                      </a:br>
                      <a:r>
                        <a:rPr lang="ru-RU" sz="1800"/>
                        <a:t/>
                      </a:r>
                      <a:br>
                        <a:rPr lang="ru-RU" sz="1800"/>
                      </a:br>
                      <a:r>
                        <a:rPr lang="ru-RU" sz="1800"/>
                        <a:t/>
                      </a:r>
                      <a:br>
                        <a:rPr lang="ru-RU" sz="1800"/>
                      </a:br>
                      <a:r>
                        <a:rPr lang="ru-RU" sz="1800"/>
                        <a:t>изопропил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/>
                </a:tc>
              </a:tr>
              <a:tr h="31800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 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н-бутан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 err="1"/>
                        <a:t>метилпропан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изо-бутан</a:t>
                      </a:r>
                      <a:r>
                        <a:rPr lang="ru-RU" sz="1800" dirty="0"/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н-бутил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 err="1"/>
                        <a:t>метилпропил</a:t>
                      </a:r>
                      <a:r>
                        <a:rPr lang="ru-RU" sz="1800" dirty="0"/>
                        <a:t>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изо-бутил</a:t>
                      </a:r>
                      <a:r>
                        <a:rPr lang="ru-RU" sz="1800" dirty="0"/>
                        <a:t>)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 err="1"/>
                        <a:t>трет-бутил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/>
                </a:tc>
              </a:tr>
            </a:tbl>
          </a:graphicData>
        </a:graphic>
      </p:graphicFrame>
      <p:pic>
        <p:nvPicPr>
          <p:cNvPr id="18444" name="Рисунок 4" descr="15-013-metan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19194"/>
            <a:ext cx="648072" cy="742337"/>
          </a:xfrm>
          <a:prstGeom prst="rect">
            <a:avLst/>
          </a:prstGeom>
          <a:noFill/>
        </p:spPr>
      </p:pic>
      <p:pic>
        <p:nvPicPr>
          <p:cNvPr id="18443" name="Рисунок 5" descr="15-018-meti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268760"/>
            <a:ext cx="663726" cy="288032"/>
          </a:xfrm>
          <a:prstGeom prst="rect">
            <a:avLst/>
          </a:prstGeom>
          <a:noFill/>
        </p:spPr>
      </p:pic>
      <p:pic>
        <p:nvPicPr>
          <p:cNvPr id="18442" name="Рисунок 6" descr="15-014-etan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772816"/>
            <a:ext cx="788959" cy="288032"/>
          </a:xfrm>
          <a:prstGeom prst="rect">
            <a:avLst/>
          </a:prstGeom>
          <a:noFill/>
        </p:spPr>
      </p:pic>
      <p:pic>
        <p:nvPicPr>
          <p:cNvPr id="18441" name="Рисунок 7" descr="15-019-etil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844824"/>
            <a:ext cx="1008112" cy="263484"/>
          </a:xfrm>
          <a:prstGeom prst="rect">
            <a:avLst/>
          </a:prstGeom>
          <a:noFill/>
        </p:spPr>
      </p:pic>
      <p:pic>
        <p:nvPicPr>
          <p:cNvPr id="18440" name="Рисунок 8" descr="15-015-propan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348880"/>
            <a:ext cx="1085835" cy="720080"/>
          </a:xfrm>
          <a:prstGeom prst="rect">
            <a:avLst/>
          </a:prstGeom>
          <a:noFill/>
        </p:spPr>
      </p:pic>
      <p:pic>
        <p:nvPicPr>
          <p:cNvPr id="18439" name="Рисунок 9" descr="15-020-propil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2483068"/>
            <a:ext cx="1224136" cy="228903"/>
          </a:xfrm>
          <a:prstGeom prst="rect">
            <a:avLst/>
          </a:prstGeom>
          <a:noFill/>
        </p:spPr>
      </p:pic>
      <p:pic>
        <p:nvPicPr>
          <p:cNvPr id="18438" name="Рисунок 10" descr="15-021-izopropil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030018"/>
            <a:ext cx="1005458" cy="543768"/>
          </a:xfrm>
          <a:prstGeom prst="rect">
            <a:avLst/>
          </a:prstGeom>
          <a:noFill/>
        </p:spPr>
      </p:pic>
      <p:pic>
        <p:nvPicPr>
          <p:cNvPr id="18437" name="Рисунок 11" descr="15-016-nbutan-2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3501008"/>
            <a:ext cx="1296144" cy="710061"/>
          </a:xfrm>
          <a:prstGeom prst="rect">
            <a:avLst/>
          </a:prstGeom>
          <a:noFill/>
        </p:spPr>
      </p:pic>
      <p:pic>
        <p:nvPicPr>
          <p:cNvPr id="18436" name="Рисунок 12" descr="15-017-metilpropan-2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663" y="4869160"/>
            <a:ext cx="1065175" cy="576064"/>
          </a:xfrm>
          <a:prstGeom prst="rect">
            <a:avLst/>
          </a:prstGeom>
          <a:noFill/>
        </p:spPr>
      </p:pic>
      <p:pic>
        <p:nvPicPr>
          <p:cNvPr id="18435" name="Рисунок 13" descr="15-022-nbutil-2d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03848" y="3717032"/>
            <a:ext cx="1584176" cy="303195"/>
          </a:xfrm>
          <a:prstGeom prst="rect">
            <a:avLst/>
          </a:prstGeom>
          <a:noFill/>
        </p:spPr>
      </p:pic>
      <p:pic>
        <p:nvPicPr>
          <p:cNvPr id="18434" name="Рисунок 14" descr="15-023-metilpropil-2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47864" y="4725144"/>
            <a:ext cx="1368152" cy="853809"/>
          </a:xfrm>
          <a:prstGeom prst="rect">
            <a:avLst/>
          </a:prstGeom>
          <a:noFill/>
        </p:spPr>
      </p:pic>
      <p:pic>
        <p:nvPicPr>
          <p:cNvPr id="18433" name="Рисунок 15" descr="15-024-tretbutil-2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35896" y="5733256"/>
            <a:ext cx="1008112" cy="899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1556792"/>
          <a:ext cx="6984776" cy="347517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1678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 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  </a:t>
                      </a:r>
                      <a:br>
                        <a:rPr lang="ru-RU" sz="1200" dirty="0"/>
                      </a:br>
                      <a:r>
                        <a:rPr lang="ru-RU" sz="1200" dirty="0"/>
                        <a:t/>
                      </a:r>
                      <a:br>
                        <a:rPr lang="ru-RU" sz="1200" dirty="0"/>
                      </a:br>
                      <a:r>
                        <a:rPr lang="ru-RU" sz="1200" dirty="0"/>
                        <a:t/>
                      </a:r>
                      <a:br>
                        <a:rPr lang="ru-RU" sz="1200" dirty="0"/>
                      </a:br>
                      <a:r>
                        <a:rPr lang="ru-RU" sz="1200" dirty="0"/>
                        <a:t/>
                      </a:r>
                      <a:br>
                        <a:rPr lang="ru-RU" sz="1200" dirty="0"/>
                      </a:b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н-пентан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н-пентил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755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 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 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метилбутан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изопентан</a:t>
                      </a:r>
                      <a:r>
                        <a:rPr lang="ru-RU" sz="1800" dirty="0"/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метилбутил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изопентил</a:t>
                      </a:r>
                      <a:r>
                        <a:rPr lang="ru-RU" sz="1800" dirty="0"/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10228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 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 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диметилпропан</a:t>
                      </a:r>
                      <a:br>
                        <a:rPr lang="ru-RU" sz="1800"/>
                      </a:br>
                      <a:r>
                        <a:rPr lang="ru-RU" sz="1800"/>
                        <a:t>(неопентан)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диметилпропил</a:t>
                      </a:r>
                      <a:r>
                        <a:rPr lang="ru-RU" sz="1800" dirty="0"/>
                        <a:t/>
                      </a:r>
                      <a:br>
                        <a:rPr lang="ru-RU" sz="1800" dirty="0"/>
                      </a:b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неопентил</a:t>
                      </a:r>
                      <a:r>
                        <a:rPr lang="ru-RU" sz="1800" dirty="0"/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pic>
        <p:nvPicPr>
          <p:cNvPr id="20488" name="Рисунок 16" descr="15-025-npentan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1594481" cy="744091"/>
          </a:xfrm>
          <a:prstGeom prst="rect">
            <a:avLst/>
          </a:prstGeom>
          <a:noFill/>
        </p:spPr>
      </p:pic>
      <p:pic>
        <p:nvPicPr>
          <p:cNvPr id="20487" name="Рисунок 17" descr="15-028-npenti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628800"/>
            <a:ext cx="1872208" cy="223113"/>
          </a:xfrm>
          <a:prstGeom prst="rect">
            <a:avLst/>
          </a:prstGeom>
          <a:noFill/>
        </p:spPr>
      </p:pic>
      <p:pic>
        <p:nvPicPr>
          <p:cNvPr id="20486" name="Рисунок 18" descr="15-029-metilbutan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988840"/>
            <a:ext cx="1728192" cy="545203"/>
          </a:xfrm>
          <a:prstGeom prst="rect">
            <a:avLst/>
          </a:prstGeom>
          <a:noFill/>
        </p:spPr>
      </p:pic>
      <p:pic>
        <p:nvPicPr>
          <p:cNvPr id="20485" name="Рисунок 19" descr="15-030-metilbutan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564904"/>
            <a:ext cx="1826014" cy="576064"/>
          </a:xfrm>
          <a:prstGeom prst="rect">
            <a:avLst/>
          </a:prstGeom>
          <a:noFill/>
        </p:spPr>
      </p:pic>
      <p:pic>
        <p:nvPicPr>
          <p:cNvPr id="20484" name="Рисунок 20" descr="15-026-metilbutan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356992"/>
            <a:ext cx="1266825" cy="504825"/>
          </a:xfrm>
          <a:prstGeom prst="rect">
            <a:avLst/>
          </a:prstGeom>
          <a:noFill/>
        </p:spPr>
      </p:pic>
      <p:pic>
        <p:nvPicPr>
          <p:cNvPr id="20483" name="Рисунок 21" descr="15-30a-izopenti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3284984"/>
            <a:ext cx="1656184" cy="607966"/>
          </a:xfrm>
          <a:prstGeom prst="rect">
            <a:avLst/>
          </a:prstGeom>
          <a:noFill/>
        </p:spPr>
      </p:pic>
      <p:pic>
        <p:nvPicPr>
          <p:cNvPr id="20482" name="Рисунок 22" descr="15-027-22dimetilpropan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4005064"/>
            <a:ext cx="1008112" cy="899713"/>
          </a:xfrm>
          <a:prstGeom prst="rect">
            <a:avLst/>
          </a:prstGeom>
          <a:noFill/>
        </p:spPr>
      </p:pic>
      <p:pic>
        <p:nvPicPr>
          <p:cNvPr id="20481" name="Рисунок 23" descr="15-031-dimetilpropil-2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4149080"/>
            <a:ext cx="1219200" cy="790575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115616" y="692696"/>
          <a:ext cx="6984776" cy="808620"/>
        </p:xfrm>
        <a:graphic>
          <a:graphicData uri="http://schemas.openxmlformats.org/drawingml/2006/table">
            <a:tbl>
              <a:tblPr/>
              <a:tblGrid>
                <a:gridCol w="1746194"/>
                <a:gridCol w="1746194"/>
                <a:gridCol w="1746194"/>
                <a:gridCol w="1746194"/>
              </a:tblGrid>
              <a:tr h="25267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Формула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углеводорода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радикала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углеводорода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радикала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21" marR="44421" marT="44421" marB="4442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</a:tr>
            </a:tbl>
          </a:graphicData>
        </a:graphic>
      </p:graphicFrame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115616" y="5566683"/>
            <a:ext cx="4035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</a:rPr>
              <a:t>Таблица 12.1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Алканы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ациклопического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ряда C</a:t>
            </a:r>
            <a:r>
              <a:rPr kumimoji="0" lang="ru-RU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1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+2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116632"/>
            <a:ext cx="87849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Пример. Назвать все изомеры </a:t>
            </a:r>
            <a:r>
              <a:rPr lang="ru-RU" dirty="0" err="1">
                <a:solidFill>
                  <a:srgbClr val="C00000"/>
                </a:solidFill>
              </a:rPr>
              <a:t>гексана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err="1" smtClean="0"/>
              <a:t>н-гексан</a:t>
            </a:r>
            <a:endParaRPr lang="ru-RU" dirty="0" smtClean="0"/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          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2-метилпентан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 </a:t>
            </a:r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3-метилпентан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          </a:t>
            </a:r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dirty="0" smtClean="0"/>
              <a:t>2,3-диметилбутан</a:t>
            </a:r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dirty="0"/>
              <a:t>2,2-диметилбутан</a:t>
            </a:r>
            <a:br>
              <a:rPr lang="ru-RU" dirty="0"/>
            </a:br>
            <a:r>
              <a:rPr lang="ru-RU" dirty="0"/>
              <a:t>           </a:t>
            </a:r>
          </a:p>
          <a:p>
            <a:pPr lvl="0"/>
            <a:r>
              <a:rPr lang="ru-RU" dirty="0"/>
              <a:t>         </a:t>
            </a:r>
          </a:p>
          <a:p>
            <a:endParaRPr lang="ru-RU" dirty="0"/>
          </a:p>
        </p:txBody>
      </p:sp>
      <p:pic>
        <p:nvPicPr>
          <p:cNvPr id="10" name="Рисунок 9" descr="15-032-ngeksan-2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172819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5-033-2metilpentan-2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20888"/>
            <a:ext cx="1808212" cy="68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15-034-3metilpentan-2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01008"/>
            <a:ext cx="1664196" cy="61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15-035-23dimetilbutan-2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653136"/>
            <a:ext cx="1353492" cy="61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5-036-22dimetilbutan-2d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5589240"/>
            <a:ext cx="1296144" cy="862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9881098"/>
              </p:ext>
            </p:extLst>
          </p:nvPr>
        </p:nvGraphicFramePr>
        <p:xfrm>
          <a:off x="179512" y="980728"/>
          <a:ext cx="8676456" cy="460851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811114"/>
                <a:gridCol w="1955114"/>
                <a:gridCol w="1955114"/>
                <a:gridCol w="1955114"/>
              </a:tblGrid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Радикал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Название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Радикал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Название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 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изопропил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 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изобутил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 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/>
                        <a:t>изопентил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 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неопентил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 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втор-бутил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 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трет-пентил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  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трет-бутил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  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изогексил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  <p:pic>
        <p:nvPicPr>
          <p:cNvPr id="23560" name="Рисунок 30" descr="15-038-izopropil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1008112" cy="668537"/>
          </a:xfrm>
          <a:prstGeom prst="rect">
            <a:avLst/>
          </a:prstGeom>
          <a:noFill/>
        </p:spPr>
      </p:pic>
      <p:pic>
        <p:nvPicPr>
          <p:cNvPr id="23559" name="Рисунок 31" descr="15-042-izopentil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1885924" cy="720080"/>
          </a:xfrm>
          <a:prstGeom prst="rect">
            <a:avLst/>
          </a:prstGeom>
          <a:noFill/>
        </p:spPr>
      </p:pic>
      <p:pic>
        <p:nvPicPr>
          <p:cNvPr id="23558" name="Рисунок 32" descr="15-039-izobutil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5047" y="1988840"/>
            <a:ext cx="1337291" cy="648072"/>
          </a:xfrm>
          <a:prstGeom prst="rect">
            <a:avLst/>
          </a:prstGeom>
          <a:noFill/>
        </p:spPr>
      </p:pic>
      <p:pic>
        <p:nvPicPr>
          <p:cNvPr id="23557" name="Рисунок 33" descr="15-043-neopentil-2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852936"/>
            <a:ext cx="1249295" cy="864096"/>
          </a:xfrm>
          <a:prstGeom prst="rect">
            <a:avLst/>
          </a:prstGeom>
          <a:noFill/>
        </p:spPr>
      </p:pic>
      <p:pic>
        <p:nvPicPr>
          <p:cNvPr id="23556" name="Рисунок 34" descr="15-040-vtorbutil-2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861048"/>
            <a:ext cx="1337291" cy="648072"/>
          </a:xfrm>
          <a:prstGeom prst="rect">
            <a:avLst/>
          </a:prstGeom>
          <a:noFill/>
        </p:spPr>
      </p:pic>
      <p:pic>
        <p:nvPicPr>
          <p:cNvPr id="23555" name="Рисунок 35" descr="15-044-tretpentil-2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3789040"/>
            <a:ext cx="1338833" cy="734848"/>
          </a:xfrm>
          <a:prstGeom prst="rect">
            <a:avLst/>
          </a:prstGeom>
          <a:noFill/>
        </p:spPr>
      </p:pic>
      <p:pic>
        <p:nvPicPr>
          <p:cNvPr id="23554" name="Рисунок 36" descr="15-041-tretbutil-2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4653136"/>
            <a:ext cx="936104" cy="863296"/>
          </a:xfrm>
          <a:prstGeom prst="rect">
            <a:avLst/>
          </a:prstGeom>
          <a:noFill/>
        </p:spPr>
      </p:pic>
      <p:pic>
        <p:nvPicPr>
          <p:cNvPr id="23553" name="Рисунок 37" descr="15-045-izogeksil-2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4797152"/>
            <a:ext cx="2121024" cy="668123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611560" y="188640"/>
            <a:ext cx="82080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Используя названия разветвленных радикалов, приведенных в табл. 12.2,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93296"/>
            <a:ext cx="45720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"/>
                <a:ea typeface="Times New Roman"/>
                <a:cs typeface="Times"/>
              </a:rPr>
              <a:t>Таблица 12.2 </a:t>
            </a: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Названия </a:t>
            </a:r>
            <a:r>
              <a:rPr lang="ru-RU" dirty="0" err="1" smtClean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развлетвленных</a:t>
            </a:r>
            <a:r>
              <a:rPr lang="ru-RU" dirty="0" smtClean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 радикалов </a:t>
            </a:r>
            <a:endParaRPr lang="ru-RU" sz="24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332656"/>
            <a:ext cx="838842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название этого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алкана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несколько упрощается: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10-трет-бутил-2,2-(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диметил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)-7-пропил-4-изопропил-3-этил-додекан.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замыкании углеводородной цепи в цикл с потерей двух атомов водорода образуются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моноциклоалканы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 общей формулой C</a:t>
            </a:r>
            <a:r>
              <a:rPr kumimoji="0" lang="ru-RU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1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Циклизация начинается с C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названия образуются от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b="0" i="1" u="none" strike="noStrike" cap="none" normalizeH="0" baseline="-30000" dirty="0" err="1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 префиксом цикло–: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5-047-cyclopropan-2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2936"/>
            <a:ext cx="9361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5-046-cyclobutan-2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780928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5-048-cyclopentan-2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780928"/>
            <a:ext cx="108012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5-049-cyclogeksan-2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636912"/>
            <a:ext cx="100811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5-050-2d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2852936"/>
            <a:ext cx="129614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3933056"/>
            <a:ext cx="1872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Циклопропан,</a:t>
            </a:r>
            <a:endParaRPr lang="ru-RU" sz="1600" dirty="0"/>
          </a:p>
          <a:p>
            <a:r>
              <a:rPr lang="ru-RU" dirty="0"/>
              <a:t>     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3933056"/>
            <a:ext cx="1280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/>
              <a:t>циклобутан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3933056"/>
            <a:ext cx="14036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/>
              <a:t>циклопентан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932040" y="3933056"/>
            <a:ext cx="14101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/>
              <a:t>циклогексан,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44208" y="3933056"/>
            <a:ext cx="17945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/>
              <a:t>циклогексадекан</a:t>
            </a:r>
            <a:endParaRPr lang="ru-RU" sz="1600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146</TotalTime>
  <Words>1157</Words>
  <Application>Microsoft Office PowerPoint</Application>
  <PresentationFormat>Экран (4:3)</PresentationFormat>
  <Paragraphs>338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16</cp:revision>
  <dcterms:created xsi:type="dcterms:W3CDTF">2011-12-18T11:02:54Z</dcterms:created>
  <dcterms:modified xsi:type="dcterms:W3CDTF">2020-08-27T06:03:13Z</dcterms:modified>
</cp:coreProperties>
</file>